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5"/>
  </p:notesMasterIdLst>
  <p:sldIdLst>
    <p:sldId id="347" r:id="rId2"/>
    <p:sldId id="365" r:id="rId3"/>
    <p:sldId id="390" r:id="rId4"/>
    <p:sldId id="383" r:id="rId5"/>
    <p:sldId id="392" r:id="rId6"/>
    <p:sldId id="391" r:id="rId7"/>
    <p:sldId id="393" r:id="rId8"/>
    <p:sldId id="375" r:id="rId9"/>
    <p:sldId id="385" r:id="rId10"/>
    <p:sldId id="386" r:id="rId11"/>
    <p:sldId id="387" r:id="rId12"/>
    <p:sldId id="371" r:id="rId13"/>
    <p:sldId id="341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8D6"/>
    <a:srgbClr val="FF4343"/>
    <a:srgbClr val="79DCF7"/>
    <a:srgbClr val="1BACBD"/>
    <a:srgbClr val="003480"/>
    <a:srgbClr val="0981A4"/>
    <a:srgbClr val="E3A7D2"/>
    <a:srgbClr val="FFFF66"/>
    <a:srgbClr val="FF00FF"/>
    <a:srgbClr val="AD4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93988" autoAdjust="0"/>
  </p:normalViewPr>
  <p:slideViewPr>
    <p:cSldViewPr>
      <p:cViewPr varScale="1">
        <p:scale>
          <a:sx n="142" d="100"/>
          <a:sy n="142" d="100"/>
        </p:scale>
        <p:origin x="103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62;&#1054;&#1055;&#1055;\2023\&#1044;&#1055;&#1054;%20&#1080;%20&#1055;&#10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62;&#1054;&#1055;&#1055;\2023\&#1044;&#1055;&#1054;%20&#1080;%20&#1055;&#105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.vinogradova\Documents\Vikulya\&#1062;&#1054;&#1055;&#1055;\&#1044;&#1055;&#1054;%20&#1080;%20&#1055;&#10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62;&#1054;&#1055;&#1055;\2023\&#1044;&#1055;&#1054;%20&#1080;%20&#1055;&#1054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.vinogradova\Documents\Vikulya\&#1062;&#1054;&#1055;&#1055;\&#1044;&#1055;&#1054;%20&#1080;%20&#1055;&#105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62;&#1054;&#1055;&#1055;\2023\&#1044;&#1055;&#1054;%20&#1080;%20&#1055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Структура ПО и ДПО в разрезе заказчиков</a:t>
            </a:r>
          </a:p>
        </c:rich>
      </c:tx>
      <c:layout>
        <c:manualLayout>
          <c:xMode val="edge"/>
          <c:yMode val="edge"/>
          <c:x val="0.25528753885733835"/>
          <c:y val="0"/>
        </c:manualLayout>
      </c:layout>
      <c:overlay val="0"/>
    </c:title>
    <c:autoTitleDeleted val="0"/>
    <c:view3D>
      <c:rotX val="30"/>
      <c:rotY val="23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41044241271663E-2"/>
          <c:y val="0.11688028943759461"/>
          <c:w val="0.88394263382499982"/>
          <c:h val="0.85082009830199778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6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0BF-4CAF-9CBD-DB1ADD2D843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0BF-4CAF-9CBD-DB1ADD2D843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0BF-4CAF-9CBD-DB1ADD2D843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0BF-4CAF-9CBD-DB1ADD2D843C}"/>
              </c:ext>
            </c:extLst>
          </c:dPt>
          <c:dLbls>
            <c:dLbl>
              <c:idx val="0"/>
              <c:layout>
                <c:manualLayout>
                  <c:x val="0.20782195224495753"/>
                  <c:y val="8.6087985239629933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о договорам с физическими лицами
</a:t>
                    </a:r>
                    <a:r>
                      <a:rPr lang="ru-RU" b="1"/>
                      <a:t>2841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/>
                      <a:t>37%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BF-4CAF-9CBD-DB1ADD2D843C}"/>
                </c:ext>
              </c:extLst>
            </c:dLbl>
            <c:dLbl>
              <c:idx val="1"/>
              <c:layout>
                <c:manualLayout>
                  <c:x val="-0.20088488261652851"/>
                  <c:y val="8.505539444591560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п</a:t>
                    </a:r>
                    <a:r>
                      <a:rPr lang="ru-RU" dirty="0"/>
                      <a:t>о договорам с региональными органами исполнительной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власти
</a:t>
                    </a:r>
                    <a:r>
                      <a:rPr lang="ru-RU" b="1" dirty="0"/>
                      <a:t>2336</a:t>
                    </a:r>
                    <a:r>
                      <a:rPr lang="ru-RU" dirty="0"/>
                      <a:t>;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31%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84494642207504"/>
                      <c:h val="0.2932428679381769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0BF-4CAF-9CBD-DB1ADD2D843C}"/>
                </c:ext>
              </c:extLst>
            </c:dLbl>
            <c:dLbl>
              <c:idx val="2"/>
              <c:layout>
                <c:manualLayout>
                  <c:x val="-0.13049489599194861"/>
                  <c:y val="-0.29392641774689071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о договорам с предприятиями и организациями
</a:t>
                    </a:r>
                    <a:r>
                      <a:rPr lang="ru-RU" b="1"/>
                      <a:t>2108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/>
                      <a:t>28%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0BF-4CAF-9CBD-DB1ADD2D843C}"/>
                </c:ext>
              </c:extLst>
            </c:dLbl>
            <c:dLbl>
              <c:idx val="3"/>
              <c:layout>
                <c:manualLayout>
                  <c:x val="-2.321297088994469E-2"/>
                  <c:y val="-1.4601323610779329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о договорам со службой занятости
</a:t>
                    </a:r>
                    <a:r>
                      <a:rPr lang="ru-RU" b="1"/>
                      <a:t>347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0BF-4CAF-9CBD-DB1ADD2D8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'слайд 4 '!$A$3:$A$6</c:f>
              <c:strCache>
                <c:ptCount val="4"/>
                <c:pt idx="0">
                  <c:v>по договорам с физическими лицами</c:v>
                </c:pt>
                <c:pt idx="1">
                  <c:v>по договорам с региональными органами исполнительной власти</c:v>
                </c:pt>
                <c:pt idx="2">
                  <c:v>по договорам с предприятиями и организациями</c:v>
                </c:pt>
                <c:pt idx="3">
                  <c:v>по договорам со службой занятости</c:v>
                </c:pt>
              </c:strCache>
            </c:strRef>
          </c:cat>
          <c:val>
            <c:numRef>
              <c:f>'слайд 4 '!$C$3:$C$6</c:f>
              <c:numCache>
                <c:formatCode>General</c:formatCode>
                <c:ptCount val="4"/>
                <c:pt idx="0">
                  <c:v>2841</c:v>
                </c:pt>
                <c:pt idx="1">
                  <c:v>2336</c:v>
                </c:pt>
                <c:pt idx="2">
                  <c:v>2108</c:v>
                </c:pt>
                <c:pt idx="3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BF-4CAF-9CBD-DB1ADD2D8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Структура ПО в разрезе заказчиков</a:t>
            </a:r>
          </a:p>
        </c:rich>
      </c:tx>
      <c:layout>
        <c:manualLayout>
          <c:xMode val="edge"/>
          <c:yMode val="edge"/>
          <c:x val="0.29546785106665707"/>
          <c:y val="1.0212525058882847E-2"/>
        </c:manualLayout>
      </c:layout>
      <c:overlay val="0"/>
    </c:title>
    <c:autoTitleDeleted val="0"/>
    <c:view3D>
      <c:rotX val="30"/>
      <c:rotY val="207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1965032307107E-2"/>
          <c:y val="0.145833651529161"/>
          <c:w val="0.88134833001208768"/>
          <c:h val="0.85062791296041962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8AF-496F-BD28-663E1A7142F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8AF-496F-BD28-663E1A7142F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8AF-496F-BD28-663E1A7142F8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8AF-496F-BD28-663E1A7142F8}"/>
              </c:ext>
            </c:extLst>
          </c:dPt>
          <c:dLbls>
            <c:dLbl>
              <c:idx val="0"/>
              <c:layout>
                <c:manualLayout>
                  <c:x val="-6.5399800348980838E-2"/>
                  <c:y val="-1.701953487175239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/>
                      <a:t>п</a:t>
                    </a:r>
                    <a:r>
                      <a:rPr lang="ru-RU"/>
                      <a:t>о договорам с региональными органами исполнительной</a:t>
                    </a:r>
                    <a:r>
                      <a:rPr lang="ru-RU" baseline="0"/>
                      <a:t> </a:t>
                    </a:r>
                    <a:r>
                      <a:rPr lang="ru-RU"/>
                      <a:t>власти </a:t>
                    </a:r>
                  </a:p>
                  <a:p>
                    <a:r>
                      <a:rPr lang="ru-RU" b="1"/>
                      <a:t>23</a:t>
                    </a:r>
                    <a:r>
                      <a:rPr lang="ru-RU"/>
                      <a:t>; 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86516421922612"/>
                      <c:h val="0.227398891311124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8AF-496F-BD28-663E1A7142F8}"/>
                </c:ext>
              </c:extLst>
            </c:dLbl>
            <c:dLbl>
              <c:idx val="1"/>
              <c:layout>
                <c:manualLayout>
                  <c:x val="0.16759385122785925"/>
                  <c:y val="-0.24020368224519006"/>
                </c:manualLayout>
              </c:layout>
              <c:tx>
                <c:rich>
                  <a:bodyPr/>
                  <a:lstStyle/>
                  <a:p>
                    <a:r>
                      <a:rPr lang="ru-RU" sz="1200" b="0"/>
                      <a:t>п</a:t>
                    </a:r>
                    <a:r>
                      <a:rPr lang="ru-RU"/>
                      <a:t>о договорам со службой занятости </a:t>
                    </a:r>
                    <a:r>
                      <a:rPr lang="ru-RU" b="1"/>
                      <a:t>233</a:t>
                    </a:r>
                    <a:r>
                      <a:rPr lang="ru-RU"/>
                      <a:t>; 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8AF-496F-BD28-663E1A7142F8}"/>
                </c:ext>
              </c:extLst>
            </c:dLbl>
            <c:dLbl>
              <c:idx val="2"/>
              <c:layout>
                <c:manualLayout>
                  <c:x val="0.19970234788727176"/>
                  <c:y val="1.21759567139042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/>
                      <a:t>п</a:t>
                    </a:r>
                    <a:r>
                      <a:rPr lang="ru-RU"/>
                      <a:t>о договорам с предприятиями и организациями</a:t>
                    </a:r>
                  </a:p>
                  <a:p>
                    <a:r>
                      <a:rPr lang="ru-RU"/>
                      <a:t> </a:t>
                    </a:r>
                    <a:r>
                      <a:rPr lang="ru-RU" b="1"/>
                      <a:t>479</a:t>
                    </a:r>
                    <a:r>
                      <a:rPr lang="ru-RU"/>
                      <a:t>; 19%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8AF-496F-BD28-663E1A7142F8}"/>
                </c:ext>
              </c:extLst>
            </c:dLbl>
            <c:dLbl>
              <c:idx val="3"/>
              <c:layout>
                <c:manualLayout>
                  <c:x val="-0.24791853192782501"/>
                  <c:y val="0.11282803045959311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/>
                      <a:t>п</a:t>
                    </a:r>
                    <a:r>
                      <a:rPr lang="ru-RU" dirty="0"/>
                      <a:t>о договорам с физическими лицами</a:t>
                    </a:r>
                  </a:p>
                  <a:p>
                    <a:r>
                      <a:rPr lang="ru-RU" dirty="0"/>
                      <a:t> </a:t>
                    </a:r>
                    <a:r>
                      <a:rPr lang="ru-RU" b="1" dirty="0"/>
                      <a:t>1783</a:t>
                    </a:r>
                    <a:r>
                      <a:rPr lang="ru-RU" dirty="0"/>
                      <a:t>; 71%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8AF-496F-BD28-663E1A714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'слайд 4 ПО взамен'!$A$3:$A$6</c:f>
              <c:strCache>
                <c:ptCount val="4"/>
                <c:pt idx="0">
                  <c:v>по договорам с региональными органами исполнительной власти</c:v>
                </c:pt>
                <c:pt idx="1">
                  <c:v>по договорам со службой занятости</c:v>
                </c:pt>
                <c:pt idx="2">
                  <c:v>по договорам с предприятиями и организациями</c:v>
                </c:pt>
                <c:pt idx="3">
                  <c:v>по договорам с физическими лицами</c:v>
                </c:pt>
              </c:strCache>
            </c:strRef>
          </c:cat>
          <c:val>
            <c:numRef>
              <c:f>'слайд 4 ПО взамен'!$B$3:$B$6</c:f>
              <c:numCache>
                <c:formatCode>General</c:formatCode>
                <c:ptCount val="4"/>
                <c:pt idx="0">
                  <c:v>23</c:v>
                </c:pt>
                <c:pt idx="1">
                  <c:v>233</c:v>
                </c:pt>
                <c:pt idx="2">
                  <c:v>479</c:v>
                </c:pt>
                <c:pt idx="3">
                  <c:v>1783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AF-496F-BD28-663E1A714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Структура ПО в разрезе видов программ</a:t>
            </a:r>
          </a:p>
        </c:rich>
      </c:tx>
      <c:layout>
        <c:manualLayout>
          <c:xMode val="edge"/>
          <c:yMode val="edge"/>
          <c:x val="0.223769272218456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1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6699FF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30-4EDB-AB99-A02FC16ABB78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  <a:sp3d contourW="25400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30-4EDB-AB99-A02FC16ABB7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  <a:sp3d contourW="25400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30-4EDB-AB99-A02FC16ABB7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B6F56-1221-4AD3-84A8-CE1B6CA0AEB7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518CDD61-43E5-498F-B1FC-3E128E471F62}" type="VALUE">
                      <a:rPr lang="ru-RU" b="1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  <a:fld id="{1981FFA3-88D3-4999-BD3D-FBF283497130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13024282560702"/>
                      <c:h val="0.18198577817189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30-4EDB-AB99-A02FC16ABB78}"/>
                </c:ext>
              </c:extLst>
            </c:dLbl>
            <c:dLbl>
              <c:idx val="1"/>
              <c:layout>
                <c:manualLayout>
                  <c:x val="6.0467052545584037E-2"/>
                  <c:y val="-0.25106993774471981"/>
                </c:manualLayout>
              </c:layout>
              <c:tx>
                <c:rich>
                  <a:bodyPr/>
                  <a:lstStyle/>
                  <a:p>
                    <a:fld id="{FE7721B5-BDA1-4929-B4FC-EDE288392163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</a:t>
                    </a:r>
                  </a:p>
                  <a:p>
                    <a:fld id="{4A6DEB63-82B3-478B-BA69-6BB565FEE8F3}" type="VALUE">
                      <a:rPr lang="ru-RU" b="1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  <a:fld id="{37CCE84B-5C16-48AC-959E-5F1A5A8FB265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32008830022076"/>
                      <c:h val="0.203823140369122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30-4EDB-AB99-A02FC16ABB78}"/>
                </c:ext>
              </c:extLst>
            </c:dLbl>
            <c:dLbl>
              <c:idx val="2"/>
              <c:layout>
                <c:manualLayout>
                  <c:x val="-5.6551598268759454E-2"/>
                  <c:y val="-2.2824539794974529E-2"/>
                </c:manualLayout>
              </c:layout>
              <c:tx>
                <c:rich>
                  <a:bodyPr/>
                  <a:lstStyle/>
                  <a:p>
                    <a:fld id="{F911FEFA-D2DF-4B3A-8BE7-C9D5A25D6472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D479F76B-BED5-4DFF-B5D0-7FDA731DA122}" type="VALUE">
                      <a:rPr lang="ru-RU" b="1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  <a:fld id="{C7CFD451-B9B0-4BC1-90A0-976AD04183FE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30-4EDB-AB99-A02FC16AB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'доп слайды'!$A$3:$A$5</c:f>
              <c:strCache>
                <c:ptCount val="3"/>
                <c:pt idx="0">
                  <c:v>Профессиональная подготовка</c:v>
                </c:pt>
                <c:pt idx="1">
                  <c:v>Профессиональная переподготовка</c:v>
                </c:pt>
                <c:pt idx="2">
                  <c:v>Повышение квалификации</c:v>
                </c:pt>
              </c:strCache>
            </c:strRef>
          </c:cat>
          <c:val>
            <c:numRef>
              <c:f>'доп слайды'!$B$3:$B$5</c:f>
              <c:numCache>
                <c:formatCode>General</c:formatCode>
                <c:ptCount val="3"/>
                <c:pt idx="0">
                  <c:v>2086</c:v>
                </c:pt>
                <c:pt idx="1">
                  <c:v>390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30-4EDB-AB99-A02FC16AB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Структура ДПО в разрезе заказчиков</a:t>
            </a:r>
          </a:p>
        </c:rich>
      </c:tx>
      <c:layout>
        <c:manualLayout>
          <c:xMode val="edge"/>
          <c:yMode val="edge"/>
          <c:x val="0.30120021682072351"/>
          <c:y val="2.5983667409057182E-2"/>
        </c:manualLayout>
      </c:layout>
      <c:overlay val="0"/>
    </c:title>
    <c:autoTitleDeleted val="0"/>
    <c:view3D>
      <c:rotX val="30"/>
      <c:rotY val="19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36231884057989E-2"/>
          <c:y val="0.14847809948032675"/>
          <c:w val="0.8913043478260867"/>
          <c:h val="0.8515219005196738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FD2-44D1-9CAE-FEFAF3FEA81C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FD2-44D1-9CAE-FEFAF3FEA81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FD2-44D1-9CAE-FEFAF3FEA81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FD2-44D1-9CAE-FEFAF3FEA81C}"/>
              </c:ext>
            </c:extLst>
          </c:dPt>
          <c:dLbls>
            <c:dLbl>
              <c:idx val="0"/>
              <c:layout>
                <c:manualLayout>
                  <c:x val="-0.12010512952185325"/>
                  <c:y val="-1.0271169662469416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о договорам со службой занятости
</a:t>
                    </a:r>
                    <a:r>
                      <a:rPr lang="ru-RU" b="1"/>
                      <a:t>114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D2-44D1-9CAE-FEFAF3FEA81C}"/>
                </c:ext>
              </c:extLst>
            </c:dLbl>
            <c:dLbl>
              <c:idx val="1"/>
              <c:layout>
                <c:manualLayout>
                  <c:x val="0.19384057971014493"/>
                  <c:y val="-0.22029852709809539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о договорам с физическими лицами
</a:t>
                    </a:r>
                    <a:r>
                      <a:rPr lang="ru-RU" b="1"/>
                      <a:t>1058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/>
                      <a:t>21%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FD2-44D1-9CAE-FEFAF3FEA81C}"/>
                </c:ext>
              </c:extLst>
            </c:dLbl>
            <c:dLbl>
              <c:idx val="2"/>
              <c:layout>
                <c:manualLayout>
                  <c:x val="0.14325559169234287"/>
                  <c:y val="0.17074981440237577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о договорам с предприятиями и организациями
</a:t>
                    </a:r>
                    <a:r>
                      <a:rPr lang="ru-RU" b="1"/>
                      <a:t>1629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/>
                      <a:t>32%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FD2-44D1-9CAE-FEFAF3FEA81C}"/>
                </c:ext>
              </c:extLst>
            </c:dLbl>
            <c:dLbl>
              <c:idx val="3"/>
              <c:layout>
                <c:manualLayout>
                  <c:x val="-0.20044148693369843"/>
                  <c:y val="-0.24338736166271097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</a:t>
                    </a:r>
                    <a:r>
                      <a:rPr lang="ru-RU"/>
                      <a:t>о договорам с региональными органами исполнительной власти
</a:t>
                    </a:r>
                    <a:r>
                      <a:rPr lang="ru-RU" b="1"/>
                      <a:t>2313</a:t>
                    </a:r>
                    <a:r>
                      <a:rPr lang="ru-RU"/>
                      <a:t>;</a:t>
                    </a:r>
                    <a:r>
                      <a:rPr lang="ru-RU" baseline="0"/>
                      <a:t> </a:t>
                    </a:r>
                    <a:r>
                      <a:rPr lang="ru-RU"/>
                      <a:t>45%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83695652173912"/>
                      <c:h val="0.293755452346625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CFD2-44D1-9CAE-FEFAF3FEA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'слайд 4 ПО взамен'!$A$14:$A$17</c:f>
              <c:strCache>
                <c:ptCount val="4"/>
                <c:pt idx="0">
                  <c:v>по договорам со службой занятости</c:v>
                </c:pt>
                <c:pt idx="1">
                  <c:v>по договорам с физическими лицами</c:v>
                </c:pt>
                <c:pt idx="2">
                  <c:v>по договорам с предприятиями и организациями</c:v>
                </c:pt>
                <c:pt idx="3">
                  <c:v>по договорам с региональными органами исполнительной власти</c:v>
                </c:pt>
              </c:strCache>
            </c:strRef>
          </c:cat>
          <c:val>
            <c:numRef>
              <c:f>'слайд 4 ПО взамен'!$B$14:$B$17</c:f>
              <c:numCache>
                <c:formatCode>General</c:formatCode>
                <c:ptCount val="4"/>
                <c:pt idx="0">
                  <c:v>114</c:v>
                </c:pt>
                <c:pt idx="1">
                  <c:v>1058</c:v>
                </c:pt>
                <c:pt idx="2">
                  <c:v>1629</c:v>
                </c:pt>
                <c:pt idx="3">
                  <c:v>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D2-44D1-9CAE-FEFAF3FEA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/>
              <a:t>Структура ДПО в разрезе видов программ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59843609108031"/>
          <c:y val="0.19586100582742369"/>
          <c:w val="0.85540156390891964"/>
          <c:h val="0.74122106467007864"/>
        </c:manualLayout>
      </c:layout>
      <c:pie3DChart>
        <c:varyColors val="1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contourW="9525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B5-4FCA-A791-2E02D4D7F5B6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  <a:sp3d contourW="25400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B5-4FCA-A791-2E02D4D7F5B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  <a:sp3d contourW="25400">
                <a:contourClr>
                  <a:schemeClr val="bg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5B5-4FCA-A791-2E02D4D7F5B6}"/>
              </c:ext>
            </c:extLst>
          </c:dPt>
          <c:dLbls>
            <c:dLbl>
              <c:idx val="0"/>
              <c:layout>
                <c:manualLayout>
                  <c:x val="-0.19277581883666672"/>
                  <c:y val="0.19087711480001904"/>
                </c:manualLayout>
              </c:layout>
              <c:tx>
                <c:rich>
                  <a:bodyPr/>
                  <a:lstStyle/>
                  <a:p>
                    <a:fld id="{6E5B6F56-1221-4AD3-84A8-CE1B6CA0AEB7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518CDD61-43E5-498F-B1FC-3E128E471F62}" type="VALUE">
                      <a:rPr lang="ru-RU" b="1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  <a:fld id="{1981FFA3-88D3-4999-BD3D-FBF283497130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06799632082219"/>
                      <c:h val="0.160259835340607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B5-4FCA-A791-2E02D4D7F5B6}"/>
                </c:ext>
              </c:extLst>
            </c:dLbl>
            <c:dLbl>
              <c:idx val="1"/>
              <c:layout>
                <c:manualLayout>
                  <c:x val="-2.9526596528034351E-2"/>
                  <c:y val="3.3795589984015946E-2"/>
                </c:manualLayout>
              </c:layout>
              <c:tx>
                <c:rich>
                  <a:bodyPr/>
                  <a:lstStyle/>
                  <a:p>
                    <a:fld id="{FE7721B5-BDA1-4929-B4FC-EDE288392163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</a:t>
                    </a:r>
                  </a:p>
                  <a:p>
                    <a:fld id="{4A6DEB63-82B3-478B-BA69-6BB565FEE8F3}" type="VALUE">
                      <a:rPr lang="ru-RU" b="1" baseline="0"/>
                      <a:pPr/>
                      <a:t>[ЗНАЧЕНИЕ]</a:t>
                    </a:fld>
                    <a:r>
                      <a:rPr lang="ru-RU" baseline="0"/>
                      <a:t>; </a:t>
                    </a:r>
                    <a:fld id="{37CCE84B-5C16-48AC-959E-5F1A5A8FB265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5965151158914"/>
                      <c:h val="0.203823124163004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B5-4FCA-A791-2E02D4D7F5B6}"/>
                </c:ext>
              </c:extLst>
            </c:dLbl>
            <c:dLbl>
              <c:idx val="2"/>
              <c:layout>
                <c:manualLayout>
                  <c:x val="-2.462823898119847E-3"/>
                  <c:y val="-0.28916316331565178"/>
                </c:manualLayout>
              </c:layout>
              <c:tx>
                <c:rich>
                  <a:bodyPr/>
                  <a:lstStyle/>
                  <a:p>
                    <a:fld id="{F911FEFA-D2DF-4B3A-8BE7-C9D5A25D647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</a:p>
                  <a:p>
                    <a:fld id="{D479F76B-BED5-4DFF-B5D0-7FDA731DA122}" type="VALUE">
                      <a:rPr lang="ru-RU" b="1" baseline="0" smtClean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fld id="{C7CFD451-B9B0-4BC1-90A0-976AD04183FE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2202494296497"/>
                      <c:h val="0.160259835340607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B5-4FCA-A791-2E02D4D7F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'доп слайды'!$A$10:$A$12</c:f>
              <c:strCache>
                <c:ptCount val="3"/>
                <c:pt idx="0">
                  <c:v>Повышение квалификации</c:v>
                </c:pt>
                <c:pt idx="1">
                  <c:v>Профессиональная переподготовка</c:v>
                </c:pt>
                <c:pt idx="2">
                  <c:v>Профессиональная подготовка</c:v>
                </c:pt>
              </c:strCache>
            </c:strRef>
          </c:cat>
          <c:val>
            <c:numRef>
              <c:f>'доп слайды'!$B$10:$B$12</c:f>
              <c:numCache>
                <c:formatCode>General</c:formatCode>
                <c:ptCount val="3"/>
                <c:pt idx="0">
                  <c:v>4725</c:v>
                </c:pt>
                <c:pt idx="1">
                  <c:v>261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B5-4FCA-A791-2E02D4D7F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31133944413239E-2"/>
          <c:y val="2.72484596831007E-2"/>
          <c:w val="0.91966032927034491"/>
          <c:h val="0.8664592263788228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Лист1!$A$4:$A$6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5970</c:v>
                </c:pt>
                <c:pt idx="1">
                  <c:v>4355</c:v>
                </c:pt>
                <c:pt idx="2">
                  <c:v>7632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E-42FD-BA5E-D649B4B43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530800"/>
        <c:axId val="279880512"/>
      </c:barChart>
      <c:catAx>
        <c:axId val="27953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79880512"/>
        <c:crosses val="autoZero"/>
        <c:auto val="1"/>
        <c:lblAlgn val="ctr"/>
        <c:lblOffset val="100"/>
        <c:noMultiLvlLbl val="0"/>
      </c:catAx>
      <c:valAx>
        <c:axId val="279880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953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48FB0-15C0-42E9-B25A-804B01980B93}" type="doc">
      <dgm:prSet loTypeId="urn:microsoft.com/office/officeart/2005/8/layout/hierarchy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0CEF00C-2F82-4560-AAC3-E53ADC25D1AB}">
      <dgm:prSet phldrT="[Текст]" custT="1"/>
      <dgm:spPr/>
      <dgm:t>
        <a:bodyPr/>
        <a:lstStyle/>
        <a:p>
          <a:pPr marL="108000" algn="just">
            <a:spcAft>
              <a:spcPts val="0"/>
            </a:spcAft>
          </a:pPr>
          <a:r>
            <a:rPr lang="ru-RU" sz="1200" dirty="0">
              <a:latin typeface="Times New Roman" pitchFamily="18" charset="0"/>
              <a:cs typeface="Times New Roman" pitchFamily="18" charset="0"/>
            </a:rPr>
            <a:t>В исследовании приняли участие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42 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ПОО ЯО, </a:t>
          </a:r>
        </a:p>
        <a:p>
          <a:pPr marL="108000" indent="457200" algn="l">
            <a:spcAft>
              <a:spcPct val="35000"/>
            </a:spcAft>
          </a:pPr>
          <a:r>
            <a:rPr lang="ru-RU" sz="1200" dirty="0">
              <a:latin typeface="Times New Roman" pitchFamily="18" charset="0"/>
              <a:cs typeface="Times New Roman" pitchFamily="18" charset="0"/>
            </a:rPr>
            <a:t>в том числе:</a:t>
          </a:r>
        </a:p>
      </dgm:t>
    </dgm:pt>
    <dgm:pt modelId="{E0C4EC9E-30D0-409F-AADE-25CFCD5B796D}" type="parTrans" cxnId="{9628D985-E1E8-417F-8D0D-7B220889DEE4}">
      <dgm:prSet/>
      <dgm:spPr/>
      <dgm:t>
        <a:bodyPr/>
        <a:lstStyle/>
        <a:p>
          <a:endParaRPr lang="ru-RU" sz="1100"/>
        </a:p>
      </dgm:t>
    </dgm:pt>
    <dgm:pt modelId="{429BF586-A599-4E55-9661-7D569687BA9F}" type="sibTrans" cxnId="{9628D985-E1E8-417F-8D0D-7B220889DEE4}">
      <dgm:prSet/>
      <dgm:spPr/>
      <dgm:t>
        <a:bodyPr/>
        <a:lstStyle/>
        <a:p>
          <a:endParaRPr lang="ru-RU" sz="1100"/>
        </a:p>
      </dgm:t>
    </dgm:pt>
    <dgm:pt modelId="{08B258A9-0EEE-4433-93B4-B1964067326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>
              <a:latin typeface="Times New Roman" pitchFamily="18" charset="0"/>
              <a:cs typeface="Times New Roman" pitchFamily="18" charset="0"/>
            </a:rPr>
            <a:t>33 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>
            <a:spcAft>
              <a:spcPts val="0"/>
            </a:spcAft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функционально подчиненных департаменту образования Ярославской области</a:t>
          </a:r>
        </a:p>
      </dgm:t>
    </dgm:pt>
    <dgm:pt modelId="{15CE8E67-FF24-48A7-95A9-CFAE72E8B5C5}" type="parTrans" cxnId="{74781F1B-0E2F-4C95-881D-04B6C88DFA07}">
      <dgm:prSet/>
      <dgm:spPr/>
      <dgm:t>
        <a:bodyPr/>
        <a:lstStyle/>
        <a:p>
          <a:endParaRPr lang="ru-RU" sz="1100"/>
        </a:p>
      </dgm:t>
    </dgm:pt>
    <dgm:pt modelId="{9483B734-B553-449F-AA6C-610096B1B197}" type="sibTrans" cxnId="{74781F1B-0E2F-4C95-881D-04B6C88DFA07}">
      <dgm:prSet/>
      <dgm:spPr/>
      <dgm:t>
        <a:bodyPr/>
        <a:lstStyle/>
        <a:p>
          <a:endParaRPr lang="ru-RU" sz="1100"/>
        </a:p>
      </dgm:t>
    </dgm:pt>
    <dgm:pt modelId="{6BCF078A-7A8B-4276-9668-5132FC13A7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tIns="36000"/>
        <a:lstStyle/>
        <a:p>
          <a:pPr>
            <a:spcAft>
              <a:spcPts val="0"/>
            </a:spcAft>
          </a:pPr>
          <a:r>
            <a:rPr lang="ru-RU" sz="1100" b="1" dirty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>
            <a:spcAft>
              <a:spcPts val="0"/>
            </a:spcAft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функционально подчиненных департаменту культуры Ярославской области</a:t>
          </a:r>
        </a:p>
      </dgm:t>
    </dgm:pt>
    <dgm:pt modelId="{489B30EB-6E54-4A10-8B14-16CEC363BCF7}" type="parTrans" cxnId="{A2A45418-CCDD-4545-941B-6E02D4262F5D}">
      <dgm:prSet/>
      <dgm:spPr/>
      <dgm:t>
        <a:bodyPr/>
        <a:lstStyle/>
        <a:p>
          <a:endParaRPr lang="ru-RU" sz="1100"/>
        </a:p>
      </dgm:t>
    </dgm:pt>
    <dgm:pt modelId="{CEE63010-C2CE-468F-ACE7-FF8FF171C236}" type="sibTrans" cxnId="{A2A45418-CCDD-4545-941B-6E02D4262F5D}">
      <dgm:prSet/>
      <dgm:spPr/>
      <dgm:t>
        <a:bodyPr/>
        <a:lstStyle/>
        <a:p>
          <a:endParaRPr lang="ru-RU" sz="1100"/>
        </a:p>
      </dgm:t>
    </dgm:pt>
    <dgm:pt modelId="{6CD29D3B-253F-428A-A8F5-479A26388BC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>
            <a:spcAft>
              <a:spcPts val="0"/>
            </a:spcAft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функционально подчинена департаменту здравоохранения и фармации Ярославской области</a:t>
          </a:r>
        </a:p>
      </dgm:t>
    </dgm:pt>
    <dgm:pt modelId="{AA2B9603-DA6A-4A86-82AD-037EF5BD92CE}" type="sibTrans" cxnId="{A4DEF87C-5EFF-40E5-9098-EE7F33B1B2B4}">
      <dgm:prSet/>
      <dgm:spPr/>
      <dgm:t>
        <a:bodyPr/>
        <a:lstStyle/>
        <a:p>
          <a:endParaRPr lang="ru-RU"/>
        </a:p>
      </dgm:t>
    </dgm:pt>
    <dgm:pt modelId="{4F6F88F6-19F6-4FD4-B36F-2048592A5907}" type="parTrans" cxnId="{A4DEF87C-5EFF-40E5-9098-EE7F33B1B2B4}">
      <dgm:prSet/>
      <dgm:spPr/>
      <dgm:t>
        <a:bodyPr/>
        <a:lstStyle/>
        <a:p>
          <a:endParaRPr lang="ru-RU"/>
        </a:p>
      </dgm:t>
    </dgm:pt>
    <dgm:pt modelId="{6B1188FA-D510-4DAA-B4E6-DF3A021634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,</a:t>
          </a:r>
        </a:p>
        <a:p>
          <a:pPr>
            <a:spcAft>
              <a:spcPts val="0"/>
            </a:spcAft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 федерального подчинения</a:t>
          </a:r>
        </a:p>
      </dgm:t>
    </dgm:pt>
    <dgm:pt modelId="{DE482802-1DA0-4A9E-84A6-7013FF54D6FD}" type="parTrans" cxnId="{5A666CBA-EF7B-47DC-AE06-0513712D86EB}">
      <dgm:prSet/>
      <dgm:spPr/>
      <dgm:t>
        <a:bodyPr/>
        <a:lstStyle/>
        <a:p>
          <a:endParaRPr lang="ru-RU"/>
        </a:p>
      </dgm:t>
    </dgm:pt>
    <dgm:pt modelId="{C9AD3703-D4B3-49B1-A0DE-4540E995B876}" type="sibTrans" cxnId="{5A666CBA-EF7B-47DC-AE06-0513712D86EB}">
      <dgm:prSet/>
      <dgm:spPr/>
      <dgm:t>
        <a:bodyPr/>
        <a:lstStyle/>
        <a:p>
          <a:endParaRPr lang="ru-RU"/>
        </a:p>
      </dgm:t>
    </dgm:pt>
    <dgm:pt modelId="{8DE0A45B-D224-4E9F-B7A9-39B88EF52CD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>
            <a:spcAft>
              <a:spcPts val="0"/>
            </a:spcAft>
          </a:pPr>
          <a:r>
            <a:rPr lang="ru-RU" sz="1100" dirty="0">
              <a:latin typeface="Times New Roman" pitchFamily="18" charset="0"/>
              <a:cs typeface="Times New Roman" pitchFamily="18" charset="0"/>
            </a:rPr>
            <a:t>негосударственной формы собственности </a:t>
          </a:r>
        </a:p>
      </dgm:t>
    </dgm:pt>
    <dgm:pt modelId="{B2785C7A-3B4D-4B00-A2C2-BE6A5B763B80}" type="parTrans" cxnId="{6BA5B3EE-E0F3-4A9E-A384-62E3D78CFFF4}">
      <dgm:prSet/>
      <dgm:spPr/>
      <dgm:t>
        <a:bodyPr/>
        <a:lstStyle/>
        <a:p>
          <a:endParaRPr lang="ru-RU"/>
        </a:p>
      </dgm:t>
    </dgm:pt>
    <dgm:pt modelId="{0EF1996B-2AC6-4502-BB17-30C9240F2DE3}" type="sibTrans" cxnId="{6BA5B3EE-E0F3-4A9E-A384-62E3D78CFFF4}">
      <dgm:prSet/>
      <dgm:spPr/>
      <dgm:t>
        <a:bodyPr/>
        <a:lstStyle/>
        <a:p>
          <a:endParaRPr lang="ru-RU"/>
        </a:p>
      </dgm:t>
    </dgm:pt>
    <dgm:pt modelId="{F4CE5956-B2B2-41C2-9F4D-DFDF54099B79}" type="pres">
      <dgm:prSet presAssocID="{5D848FB0-15C0-42E9-B25A-804B01980B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30A772-B851-45F7-95AD-03023B64965E}" type="pres">
      <dgm:prSet presAssocID="{C0CEF00C-2F82-4560-AAC3-E53ADC25D1AB}" presName="root" presStyleCnt="0"/>
      <dgm:spPr/>
    </dgm:pt>
    <dgm:pt modelId="{EC60D275-E7E9-4F83-9C85-1CAA7956F754}" type="pres">
      <dgm:prSet presAssocID="{C0CEF00C-2F82-4560-AAC3-E53ADC25D1AB}" presName="rootComposite" presStyleCnt="0"/>
      <dgm:spPr/>
    </dgm:pt>
    <dgm:pt modelId="{41967B54-833A-424E-8C7D-0545A86C4DCE}" type="pres">
      <dgm:prSet presAssocID="{C0CEF00C-2F82-4560-AAC3-E53ADC25D1AB}" presName="rootText" presStyleLbl="node1" presStyleIdx="0" presStyleCnt="1" custScaleX="499324" custLinFactNeighborX="-10293" custLinFactNeighborY="11970"/>
      <dgm:spPr/>
    </dgm:pt>
    <dgm:pt modelId="{368ADE4F-8CB2-425A-B452-94A156815D76}" type="pres">
      <dgm:prSet presAssocID="{C0CEF00C-2F82-4560-AAC3-E53ADC25D1AB}" presName="rootConnector" presStyleLbl="node1" presStyleIdx="0" presStyleCnt="1"/>
      <dgm:spPr/>
    </dgm:pt>
    <dgm:pt modelId="{78F0EA52-156D-4FEC-8601-FE3B33907D05}" type="pres">
      <dgm:prSet presAssocID="{C0CEF00C-2F82-4560-AAC3-E53ADC25D1AB}" presName="childShape" presStyleCnt="0"/>
      <dgm:spPr/>
    </dgm:pt>
    <dgm:pt modelId="{935FBF3B-06C7-4E34-B5FF-A0A259A2A876}" type="pres">
      <dgm:prSet presAssocID="{15CE8E67-FF24-48A7-95A9-CFAE72E8B5C5}" presName="Name13" presStyleLbl="parChTrans1D2" presStyleIdx="0" presStyleCnt="5"/>
      <dgm:spPr/>
    </dgm:pt>
    <dgm:pt modelId="{4A210AD9-7463-46FD-AA58-ACD606610161}" type="pres">
      <dgm:prSet presAssocID="{08B258A9-0EEE-4433-93B4-B1964067326A}" presName="childText" presStyleLbl="bgAcc1" presStyleIdx="0" presStyleCnt="5" custScaleX="722917" custScaleY="124741" custLinFactNeighborX="-12866" custLinFactNeighborY="-736">
        <dgm:presLayoutVars>
          <dgm:bulletEnabled val="1"/>
        </dgm:presLayoutVars>
      </dgm:prSet>
      <dgm:spPr/>
    </dgm:pt>
    <dgm:pt modelId="{AC2B60D2-C6DE-4A3C-8C33-13D635C7162B}" type="pres">
      <dgm:prSet presAssocID="{489B30EB-6E54-4A10-8B14-16CEC363BCF7}" presName="Name13" presStyleLbl="parChTrans1D2" presStyleIdx="1" presStyleCnt="5"/>
      <dgm:spPr/>
    </dgm:pt>
    <dgm:pt modelId="{7B971705-946D-4D8C-91F4-C4CBB297E647}" type="pres">
      <dgm:prSet presAssocID="{6BCF078A-7A8B-4276-9668-5132FC13A757}" presName="childText" presStyleLbl="bgAcc1" presStyleIdx="1" presStyleCnt="5" custScaleX="722917" custScaleY="109020" custLinFactNeighborX="-12866" custLinFactNeighborY="-5750">
        <dgm:presLayoutVars>
          <dgm:bulletEnabled val="1"/>
        </dgm:presLayoutVars>
      </dgm:prSet>
      <dgm:spPr/>
    </dgm:pt>
    <dgm:pt modelId="{8AB56B3E-2151-4C54-97A5-CFA17B14974D}" type="pres">
      <dgm:prSet presAssocID="{4F6F88F6-19F6-4FD4-B36F-2048592A5907}" presName="Name13" presStyleLbl="parChTrans1D2" presStyleIdx="2" presStyleCnt="5"/>
      <dgm:spPr/>
    </dgm:pt>
    <dgm:pt modelId="{2C30B5E2-31D7-48E6-A7D4-2A7179CEFBC0}" type="pres">
      <dgm:prSet presAssocID="{6CD29D3B-253F-428A-A8F5-479A26388BC1}" presName="childText" presStyleLbl="bgAcc1" presStyleIdx="2" presStyleCnt="5" custScaleX="722917" custScaleY="119503" custLinFactNeighborX="-12866" custLinFactNeighborY="-5573">
        <dgm:presLayoutVars>
          <dgm:bulletEnabled val="1"/>
        </dgm:presLayoutVars>
      </dgm:prSet>
      <dgm:spPr/>
    </dgm:pt>
    <dgm:pt modelId="{B3BD0091-BDF1-4589-9D8F-ABA1059C7083}" type="pres">
      <dgm:prSet presAssocID="{DE482802-1DA0-4A9E-84A6-7013FF54D6FD}" presName="Name13" presStyleLbl="parChTrans1D2" presStyleIdx="3" presStyleCnt="5"/>
      <dgm:spPr/>
    </dgm:pt>
    <dgm:pt modelId="{A413FA64-8F2E-4DA7-A2A1-880C29A9905B}" type="pres">
      <dgm:prSet presAssocID="{6B1188FA-D510-4DAA-B4E6-DF3A02163414}" presName="childText" presStyleLbl="bgAcc1" presStyleIdx="3" presStyleCnt="5" custScaleX="722917" custLinFactNeighborX="-12866" custLinFactNeighborY="-5573">
        <dgm:presLayoutVars>
          <dgm:bulletEnabled val="1"/>
        </dgm:presLayoutVars>
      </dgm:prSet>
      <dgm:spPr/>
    </dgm:pt>
    <dgm:pt modelId="{75D9E35C-892C-446A-8D92-C6541C1AF5BF}" type="pres">
      <dgm:prSet presAssocID="{B2785C7A-3B4D-4B00-A2C2-BE6A5B763B80}" presName="Name13" presStyleLbl="parChTrans1D2" presStyleIdx="4" presStyleCnt="5"/>
      <dgm:spPr/>
    </dgm:pt>
    <dgm:pt modelId="{5F09413A-D6E9-46E5-B615-F09CD79BE097}" type="pres">
      <dgm:prSet presAssocID="{8DE0A45B-D224-4E9F-B7A9-39B88EF52CDC}" presName="childText" presStyleLbl="bgAcc1" presStyleIdx="4" presStyleCnt="5" custScaleX="722917" custLinFactNeighborX="-12866" custLinFactNeighborY="-17867">
        <dgm:presLayoutVars>
          <dgm:bulletEnabled val="1"/>
        </dgm:presLayoutVars>
      </dgm:prSet>
      <dgm:spPr/>
    </dgm:pt>
  </dgm:ptLst>
  <dgm:cxnLst>
    <dgm:cxn modelId="{DC84A101-C0E5-4B7C-A59C-332CD430A55A}" type="presOf" srcId="{8DE0A45B-D224-4E9F-B7A9-39B88EF52CDC}" destId="{5F09413A-D6E9-46E5-B615-F09CD79BE097}" srcOrd="0" destOrd="0" presId="urn:microsoft.com/office/officeart/2005/8/layout/hierarchy3"/>
    <dgm:cxn modelId="{0BB2300A-20CC-4234-9452-EAFCBF37E8F5}" type="presOf" srcId="{489B30EB-6E54-4A10-8B14-16CEC363BCF7}" destId="{AC2B60D2-C6DE-4A3C-8C33-13D635C7162B}" srcOrd="0" destOrd="0" presId="urn:microsoft.com/office/officeart/2005/8/layout/hierarchy3"/>
    <dgm:cxn modelId="{321D240F-AFBC-4497-8452-979F780AEBD0}" type="presOf" srcId="{6B1188FA-D510-4DAA-B4E6-DF3A02163414}" destId="{A413FA64-8F2E-4DA7-A2A1-880C29A9905B}" srcOrd="0" destOrd="0" presId="urn:microsoft.com/office/officeart/2005/8/layout/hierarchy3"/>
    <dgm:cxn modelId="{A2A45418-CCDD-4545-941B-6E02D4262F5D}" srcId="{C0CEF00C-2F82-4560-AAC3-E53ADC25D1AB}" destId="{6BCF078A-7A8B-4276-9668-5132FC13A757}" srcOrd="1" destOrd="0" parTransId="{489B30EB-6E54-4A10-8B14-16CEC363BCF7}" sibTransId="{CEE63010-C2CE-468F-ACE7-FF8FF171C236}"/>
    <dgm:cxn modelId="{74781F1B-0E2F-4C95-881D-04B6C88DFA07}" srcId="{C0CEF00C-2F82-4560-AAC3-E53ADC25D1AB}" destId="{08B258A9-0EEE-4433-93B4-B1964067326A}" srcOrd="0" destOrd="0" parTransId="{15CE8E67-FF24-48A7-95A9-CFAE72E8B5C5}" sibTransId="{9483B734-B553-449F-AA6C-610096B1B197}"/>
    <dgm:cxn modelId="{B7BBA52B-3172-400E-893B-1D81E80302FA}" type="presOf" srcId="{C0CEF00C-2F82-4560-AAC3-E53ADC25D1AB}" destId="{41967B54-833A-424E-8C7D-0545A86C4DCE}" srcOrd="0" destOrd="0" presId="urn:microsoft.com/office/officeart/2005/8/layout/hierarchy3"/>
    <dgm:cxn modelId="{BCD8E15F-9BF7-4538-A6F5-03BD6992D162}" type="presOf" srcId="{4F6F88F6-19F6-4FD4-B36F-2048592A5907}" destId="{8AB56B3E-2151-4C54-97A5-CFA17B14974D}" srcOrd="0" destOrd="0" presId="urn:microsoft.com/office/officeart/2005/8/layout/hierarchy3"/>
    <dgm:cxn modelId="{A2AC8267-49E0-460C-A6B1-13D0DCE4340E}" type="presOf" srcId="{DE482802-1DA0-4A9E-84A6-7013FF54D6FD}" destId="{B3BD0091-BDF1-4589-9D8F-ABA1059C7083}" srcOrd="0" destOrd="0" presId="urn:microsoft.com/office/officeart/2005/8/layout/hierarchy3"/>
    <dgm:cxn modelId="{1676AF4D-F733-422E-A43B-13B913DFF349}" type="presOf" srcId="{B2785C7A-3B4D-4B00-A2C2-BE6A5B763B80}" destId="{75D9E35C-892C-446A-8D92-C6541C1AF5BF}" srcOrd="0" destOrd="0" presId="urn:microsoft.com/office/officeart/2005/8/layout/hierarchy3"/>
    <dgm:cxn modelId="{A4DEF87C-5EFF-40E5-9098-EE7F33B1B2B4}" srcId="{C0CEF00C-2F82-4560-AAC3-E53ADC25D1AB}" destId="{6CD29D3B-253F-428A-A8F5-479A26388BC1}" srcOrd="2" destOrd="0" parTransId="{4F6F88F6-19F6-4FD4-B36F-2048592A5907}" sibTransId="{AA2B9603-DA6A-4A86-82AD-037EF5BD92CE}"/>
    <dgm:cxn modelId="{DCB64D81-DB96-4ED8-9358-3BFC87294174}" type="presOf" srcId="{08B258A9-0EEE-4433-93B4-B1964067326A}" destId="{4A210AD9-7463-46FD-AA58-ACD606610161}" srcOrd="0" destOrd="0" presId="urn:microsoft.com/office/officeart/2005/8/layout/hierarchy3"/>
    <dgm:cxn modelId="{F4A05E83-D6C9-4FFA-995C-48B69D02E983}" type="presOf" srcId="{6BCF078A-7A8B-4276-9668-5132FC13A757}" destId="{7B971705-946D-4D8C-91F4-C4CBB297E647}" srcOrd="0" destOrd="0" presId="urn:microsoft.com/office/officeart/2005/8/layout/hierarchy3"/>
    <dgm:cxn modelId="{9628D985-E1E8-417F-8D0D-7B220889DEE4}" srcId="{5D848FB0-15C0-42E9-B25A-804B01980B93}" destId="{C0CEF00C-2F82-4560-AAC3-E53ADC25D1AB}" srcOrd="0" destOrd="0" parTransId="{E0C4EC9E-30D0-409F-AADE-25CFCD5B796D}" sibTransId="{429BF586-A599-4E55-9661-7D569687BA9F}"/>
    <dgm:cxn modelId="{B2B7B294-24BB-41F8-B5F7-5F6A09AFA3A6}" type="presOf" srcId="{6CD29D3B-253F-428A-A8F5-479A26388BC1}" destId="{2C30B5E2-31D7-48E6-A7D4-2A7179CEFBC0}" srcOrd="0" destOrd="0" presId="urn:microsoft.com/office/officeart/2005/8/layout/hierarchy3"/>
    <dgm:cxn modelId="{5A666CBA-EF7B-47DC-AE06-0513712D86EB}" srcId="{C0CEF00C-2F82-4560-AAC3-E53ADC25D1AB}" destId="{6B1188FA-D510-4DAA-B4E6-DF3A02163414}" srcOrd="3" destOrd="0" parTransId="{DE482802-1DA0-4A9E-84A6-7013FF54D6FD}" sibTransId="{C9AD3703-D4B3-49B1-A0DE-4540E995B876}"/>
    <dgm:cxn modelId="{AFFE8EEE-5B2C-48E4-B6D6-6E9295AAE811}" type="presOf" srcId="{15CE8E67-FF24-48A7-95A9-CFAE72E8B5C5}" destId="{935FBF3B-06C7-4E34-B5FF-A0A259A2A876}" srcOrd="0" destOrd="0" presId="urn:microsoft.com/office/officeart/2005/8/layout/hierarchy3"/>
    <dgm:cxn modelId="{6BA5B3EE-E0F3-4A9E-A384-62E3D78CFFF4}" srcId="{C0CEF00C-2F82-4560-AAC3-E53ADC25D1AB}" destId="{8DE0A45B-D224-4E9F-B7A9-39B88EF52CDC}" srcOrd="4" destOrd="0" parTransId="{B2785C7A-3B4D-4B00-A2C2-BE6A5B763B80}" sibTransId="{0EF1996B-2AC6-4502-BB17-30C9240F2DE3}"/>
    <dgm:cxn modelId="{A04661F5-3B8D-46E6-994E-06143692DA25}" type="presOf" srcId="{C0CEF00C-2F82-4560-AAC3-E53ADC25D1AB}" destId="{368ADE4F-8CB2-425A-B452-94A156815D76}" srcOrd="1" destOrd="0" presId="urn:microsoft.com/office/officeart/2005/8/layout/hierarchy3"/>
    <dgm:cxn modelId="{29E5B2FA-6EA0-4F81-83B6-D76E6250A0F9}" type="presOf" srcId="{5D848FB0-15C0-42E9-B25A-804B01980B93}" destId="{F4CE5956-B2B2-41C2-9F4D-DFDF54099B79}" srcOrd="0" destOrd="0" presId="urn:microsoft.com/office/officeart/2005/8/layout/hierarchy3"/>
    <dgm:cxn modelId="{D8B1DF7E-160D-4F45-96AB-9841845AA138}" type="presParOf" srcId="{F4CE5956-B2B2-41C2-9F4D-DFDF54099B79}" destId="{2030A772-B851-45F7-95AD-03023B64965E}" srcOrd="0" destOrd="0" presId="urn:microsoft.com/office/officeart/2005/8/layout/hierarchy3"/>
    <dgm:cxn modelId="{7BE00B7D-407A-45A5-A3DA-E7421FBE54E0}" type="presParOf" srcId="{2030A772-B851-45F7-95AD-03023B64965E}" destId="{EC60D275-E7E9-4F83-9C85-1CAA7956F754}" srcOrd="0" destOrd="0" presId="urn:microsoft.com/office/officeart/2005/8/layout/hierarchy3"/>
    <dgm:cxn modelId="{41969887-DC1C-4C0E-983D-87CF2975037C}" type="presParOf" srcId="{EC60D275-E7E9-4F83-9C85-1CAA7956F754}" destId="{41967B54-833A-424E-8C7D-0545A86C4DCE}" srcOrd="0" destOrd="0" presId="urn:microsoft.com/office/officeart/2005/8/layout/hierarchy3"/>
    <dgm:cxn modelId="{3D0DB233-AF36-419B-8906-8AA17D30F983}" type="presParOf" srcId="{EC60D275-E7E9-4F83-9C85-1CAA7956F754}" destId="{368ADE4F-8CB2-425A-B452-94A156815D76}" srcOrd="1" destOrd="0" presId="urn:microsoft.com/office/officeart/2005/8/layout/hierarchy3"/>
    <dgm:cxn modelId="{F845878B-4196-4F74-948F-C65B0B3939A1}" type="presParOf" srcId="{2030A772-B851-45F7-95AD-03023B64965E}" destId="{78F0EA52-156D-4FEC-8601-FE3B33907D05}" srcOrd="1" destOrd="0" presId="urn:microsoft.com/office/officeart/2005/8/layout/hierarchy3"/>
    <dgm:cxn modelId="{B33DD6CC-0F08-4D8E-B7F8-B5240FF6ED7E}" type="presParOf" srcId="{78F0EA52-156D-4FEC-8601-FE3B33907D05}" destId="{935FBF3B-06C7-4E34-B5FF-A0A259A2A876}" srcOrd="0" destOrd="0" presId="urn:microsoft.com/office/officeart/2005/8/layout/hierarchy3"/>
    <dgm:cxn modelId="{9798AD5F-E7D5-4F16-9489-17CC7A8947EC}" type="presParOf" srcId="{78F0EA52-156D-4FEC-8601-FE3B33907D05}" destId="{4A210AD9-7463-46FD-AA58-ACD606610161}" srcOrd="1" destOrd="0" presId="urn:microsoft.com/office/officeart/2005/8/layout/hierarchy3"/>
    <dgm:cxn modelId="{FA3F919B-9A4E-47BF-BE2C-6EE2C93BDCE9}" type="presParOf" srcId="{78F0EA52-156D-4FEC-8601-FE3B33907D05}" destId="{AC2B60D2-C6DE-4A3C-8C33-13D635C7162B}" srcOrd="2" destOrd="0" presId="urn:microsoft.com/office/officeart/2005/8/layout/hierarchy3"/>
    <dgm:cxn modelId="{A634827B-04FF-44D9-9B14-CECC524CCC24}" type="presParOf" srcId="{78F0EA52-156D-4FEC-8601-FE3B33907D05}" destId="{7B971705-946D-4D8C-91F4-C4CBB297E647}" srcOrd="3" destOrd="0" presId="urn:microsoft.com/office/officeart/2005/8/layout/hierarchy3"/>
    <dgm:cxn modelId="{1264C9C6-69BB-4DE0-AF2F-57E38C87F3F7}" type="presParOf" srcId="{78F0EA52-156D-4FEC-8601-FE3B33907D05}" destId="{8AB56B3E-2151-4C54-97A5-CFA17B14974D}" srcOrd="4" destOrd="0" presId="urn:microsoft.com/office/officeart/2005/8/layout/hierarchy3"/>
    <dgm:cxn modelId="{7A8214D7-5CD4-4A78-94E9-57094297BC73}" type="presParOf" srcId="{78F0EA52-156D-4FEC-8601-FE3B33907D05}" destId="{2C30B5E2-31D7-48E6-A7D4-2A7179CEFBC0}" srcOrd="5" destOrd="0" presId="urn:microsoft.com/office/officeart/2005/8/layout/hierarchy3"/>
    <dgm:cxn modelId="{4656DB7E-AC05-43F6-A6DD-C8CAE9914FD0}" type="presParOf" srcId="{78F0EA52-156D-4FEC-8601-FE3B33907D05}" destId="{B3BD0091-BDF1-4589-9D8F-ABA1059C7083}" srcOrd="6" destOrd="0" presId="urn:microsoft.com/office/officeart/2005/8/layout/hierarchy3"/>
    <dgm:cxn modelId="{40A79F70-BCF2-4515-8D17-6DC26CDF23F3}" type="presParOf" srcId="{78F0EA52-156D-4FEC-8601-FE3B33907D05}" destId="{A413FA64-8F2E-4DA7-A2A1-880C29A9905B}" srcOrd="7" destOrd="0" presId="urn:microsoft.com/office/officeart/2005/8/layout/hierarchy3"/>
    <dgm:cxn modelId="{74723803-6B7C-4132-BDBF-A00DF4CE3841}" type="presParOf" srcId="{78F0EA52-156D-4FEC-8601-FE3B33907D05}" destId="{75D9E35C-892C-446A-8D92-C6541C1AF5BF}" srcOrd="8" destOrd="0" presId="urn:microsoft.com/office/officeart/2005/8/layout/hierarchy3"/>
    <dgm:cxn modelId="{AE83D6D8-B923-4F71-9BB5-20ACF1CD7158}" type="presParOf" srcId="{78F0EA52-156D-4FEC-8601-FE3B33907D05}" destId="{5F09413A-D6E9-46E5-B615-F09CD79BE09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7B54-833A-424E-8C7D-0545A86C4DCE}">
      <dsp:nvSpPr>
        <dsp:cNvPr id="0" name=""/>
        <dsp:cNvSpPr/>
      </dsp:nvSpPr>
      <dsp:spPr>
        <a:xfrm>
          <a:off x="1129566" y="45454"/>
          <a:ext cx="3787791" cy="379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08000"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В исследовании приняли участие 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42 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ПОО ЯО, </a:t>
          </a:r>
        </a:p>
        <a:p>
          <a:pPr marL="108000" lvl="0" indent="4572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в том числе:</a:t>
          </a:r>
        </a:p>
      </dsp:txBody>
      <dsp:txXfrm>
        <a:off x="1140675" y="56563"/>
        <a:ext cx="3765573" cy="357073"/>
      </dsp:txXfrm>
    </dsp:sp>
    <dsp:sp modelId="{935FBF3B-06C7-4E34-B5FF-A0A259A2A876}">
      <dsp:nvSpPr>
        <dsp:cNvPr id="0" name=""/>
        <dsp:cNvSpPr/>
      </dsp:nvSpPr>
      <dsp:spPr>
        <a:xfrm>
          <a:off x="1508345" y="424746"/>
          <a:ext cx="378780" cy="283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96"/>
              </a:lnTo>
              <a:lnTo>
                <a:pt x="378780" y="283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10AD9-7463-46FD-AA58-ACD606610161}">
      <dsp:nvSpPr>
        <dsp:cNvPr id="0" name=""/>
        <dsp:cNvSpPr/>
      </dsp:nvSpPr>
      <dsp:spPr>
        <a:xfrm>
          <a:off x="1887126" y="471376"/>
          <a:ext cx="4387146" cy="4731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33 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функционально подчиненных департаменту образования Ярославской области</a:t>
          </a:r>
        </a:p>
      </dsp:txBody>
      <dsp:txXfrm>
        <a:off x="1900984" y="485234"/>
        <a:ext cx="4359430" cy="445416"/>
      </dsp:txXfrm>
    </dsp:sp>
    <dsp:sp modelId="{AC2B60D2-C6DE-4A3C-8C33-13D635C7162B}">
      <dsp:nvSpPr>
        <dsp:cNvPr id="0" name=""/>
        <dsp:cNvSpPr/>
      </dsp:nvSpPr>
      <dsp:spPr>
        <a:xfrm>
          <a:off x="1508345" y="424746"/>
          <a:ext cx="378780" cy="80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320"/>
              </a:lnTo>
              <a:lnTo>
                <a:pt x="378780" y="802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71705-946D-4D8C-91F4-C4CBB297E647}">
      <dsp:nvSpPr>
        <dsp:cNvPr id="0" name=""/>
        <dsp:cNvSpPr/>
      </dsp:nvSpPr>
      <dsp:spPr>
        <a:xfrm>
          <a:off x="1887126" y="1020314"/>
          <a:ext cx="4387146" cy="4135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3600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функционально подчиненных департаменту культуры Ярославской области</a:t>
          </a:r>
        </a:p>
      </dsp:txBody>
      <dsp:txXfrm>
        <a:off x="1899237" y="1032425"/>
        <a:ext cx="4362924" cy="389282"/>
      </dsp:txXfrm>
    </dsp:sp>
    <dsp:sp modelId="{8AB56B3E-2151-4C54-97A5-CFA17B14974D}">
      <dsp:nvSpPr>
        <dsp:cNvPr id="0" name=""/>
        <dsp:cNvSpPr/>
      </dsp:nvSpPr>
      <dsp:spPr>
        <a:xfrm>
          <a:off x="1508345" y="424746"/>
          <a:ext cx="378780" cy="1331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199"/>
              </a:lnTo>
              <a:lnTo>
                <a:pt x="378780" y="1331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0B5E2-31D7-48E6-A7D4-2A7179CEFBC0}">
      <dsp:nvSpPr>
        <dsp:cNvPr id="0" name=""/>
        <dsp:cNvSpPr/>
      </dsp:nvSpPr>
      <dsp:spPr>
        <a:xfrm>
          <a:off x="1887126" y="1529313"/>
          <a:ext cx="4387146" cy="4532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функционально подчинена департаменту здравоохранения и фармации Ярославской области</a:t>
          </a:r>
        </a:p>
      </dsp:txBody>
      <dsp:txXfrm>
        <a:off x="1900402" y="1542589"/>
        <a:ext cx="4360594" cy="426713"/>
      </dsp:txXfrm>
    </dsp:sp>
    <dsp:sp modelId="{B3BD0091-BDF1-4589-9D8F-ABA1059C7083}">
      <dsp:nvSpPr>
        <dsp:cNvPr id="0" name=""/>
        <dsp:cNvSpPr/>
      </dsp:nvSpPr>
      <dsp:spPr>
        <a:xfrm>
          <a:off x="1508345" y="424746"/>
          <a:ext cx="378780" cy="184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00"/>
              </a:lnTo>
              <a:lnTo>
                <a:pt x="378780" y="1842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3FA64-8F2E-4DA7-A2A1-880C29A9905B}">
      <dsp:nvSpPr>
        <dsp:cNvPr id="0" name=""/>
        <dsp:cNvSpPr/>
      </dsp:nvSpPr>
      <dsp:spPr>
        <a:xfrm>
          <a:off x="1887126" y="2077401"/>
          <a:ext cx="4387146" cy="379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 федерального подчинения</a:t>
          </a:r>
        </a:p>
      </dsp:txBody>
      <dsp:txXfrm>
        <a:off x="1898235" y="2088510"/>
        <a:ext cx="4364928" cy="357073"/>
      </dsp:txXfrm>
    </dsp:sp>
    <dsp:sp modelId="{75D9E35C-892C-446A-8D92-C6541C1AF5BF}">
      <dsp:nvSpPr>
        <dsp:cNvPr id="0" name=""/>
        <dsp:cNvSpPr/>
      </dsp:nvSpPr>
      <dsp:spPr>
        <a:xfrm>
          <a:off x="1508345" y="424746"/>
          <a:ext cx="378780" cy="226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785"/>
              </a:lnTo>
              <a:lnTo>
                <a:pt x="378780" y="2269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9413A-D6E9-46E5-B615-F09CD79BE097}">
      <dsp:nvSpPr>
        <dsp:cNvPr id="0" name=""/>
        <dsp:cNvSpPr/>
      </dsp:nvSpPr>
      <dsp:spPr>
        <a:xfrm>
          <a:off x="1887126" y="2504886"/>
          <a:ext cx="4387146" cy="379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негосударственной формы собственности </a:t>
          </a:r>
        </a:p>
      </dsp:txBody>
      <dsp:txXfrm>
        <a:off x="1898235" y="2515995"/>
        <a:ext cx="4364928" cy="35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0.15842</cdr:x>
      <cdr:y>0.15634</cdr:y>
    </cdr:from>
    <cdr:to>
      <cdr:x>0.76726</cdr:x>
      <cdr:y>0.15634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H="1">
          <a:off x="1152128" y="452755"/>
          <a:ext cx="4428000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0.57426</cdr:x>
      <cdr:y>0.15634</cdr:y>
    </cdr:from>
    <cdr:to>
      <cdr:x>0.57426</cdr:x>
      <cdr:y>0.47954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4176464" y="452755"/>
          <a:ext cx="0" cy="9360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0.45545</cdr:x>
      <cdr:y>0.31794</cdr:y>
    </cdr:from>
    <cdr:to>
      <cdr:x>0.45545</cdr:x>
      <cdr:y>0.47954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3312368" y="920755"/>
          <a:ext cx="0" cy="4680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0.4604</cdr:x>
      <cdr:y>0.31794</cdr:y>
    </cdr:from>
    <cdr:to>
      <cdr:x>0.5297</cdr:x>
      <cdr:y>0.47422</cdr:y>
    </cdr:to>
    <cdr:sp macro="" textlink="">
      <cdr:nvSpPr>
        <cdr:cNvPr id="5" name="TextBox 1"/>
        <cdr:cNvSpPr txBox="1"/>
      </cdr:nvSpPr>
      <cdr:spPr>
        <a:xfrm xmlns:a="http://schemas.openxmlformats.org/drawingml/2006/main" rot="5400000">
          <a:off x="3374107" y="895020"/>
          <a:ext cx="45258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100" b="1" i="1" dirty="0">
              <a:latin typeface="Times New Roman" pitchFamily="18" charset="0"/>
              <a:cs typeface="Times New Roman" pitchFamily="18" charset="0"/>
            </a:rPr>
            <a:t>1615</a:t>
          </a:r>
        </a:p>
        <a:p xmlns:a="http://schemas.openxmlformats.org/drawingml/2006/main">
          <a:r>
            <a:rPr lang="ru-RU" sz="1100" dirty="0">
              <a:latin typeface="Times New Roman" pitchFamily="18" charset="0"/>
              <a:cs typeface="Times New Roman" pitchFamily="18" charset="0"/>
            </a:rPr>
            <a:t>(-</a:t>
          </a:r>
          <a:r>
            <a:rPr lang="ru-RU" sz="1100" i="1" dirty="0">
              <a:latin typeface="Times New Roman" pitchFamily="18" charset="0"/>
              <a:cs typeface="Times New Roman" pitchFamily="18" charset="0"/>
            </a:rPr>
            <a:t>27%</a:t>
          </a:r>
          <a:r>
            <a:rPr lang="ru-RU" sz="1100" dirty="0">
              <a:latin typeface="Times New Roman" pitchFamily="18" charset="0"/>
              <a:cs typeface="Times New Roman" pitchFamily="18" charset="0"/>
            </a:rPr>
            <a:t>)</a:t>
          </a:r>
        </a:p>
      </cdr:txBody>
    </cdr:sp>
  </cdr:relSizeAnchor>
  <cdr:relSizeAnchor xmlns:cdr="http://schemas.openxmlformats.org/drawingml/2006/chartDrawing">
    <cdr:from>
      <cdr:x>0.27723</cdr:x>
      <cdr:y>0.31794</cdr:y>
    </cdr:from>
    <cdr:to>
      <cdr:x>0.45545</cdr:x>
      <cdr:y>0.31794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FEE8DC4C-2856-6E21-09A1-A0237AE9A789}"/>
            </a:ext>
          </a:extLst>
        </cdr:cNvPr>
        <cdr:cNvCxnSpPr/>
      </cdr:nvCxnSpPr>
      <cdr:spPr>
        <a:xfrm xmlns:a="http://schemas.openxmlformats.org/drawingml/2006/main">
          <a:off x="2016224" y="920755"/>
          <a:ext cx="1296144" cy="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0B0EA-E806-44E8-B1A0-938A277DF2A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3BC6-F935-4864-8ABA-694DBC1EC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9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3BC6-F935-4864-8ABA-694DBC1EC7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62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9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9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77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63BC6-F935-4864-8ABA-694DBC1EC7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8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06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9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9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1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9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4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9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F63BC6-F935-4864-8ABA-694DBC1EC79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9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copp76@copp76.ru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1059582"/>
            <a:ext cx="8892480" cy="25202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4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Мониторинг реализации программ профессионального обучения и дополнительного профессионального образования в профессиональных образовательных организациях, расположенных на территории Ярославской области, </a:t>
            </a:r>
            <a:br>
              <a:rPr lang="ru-RU" sz="2400" b="1" dirty="0">
                <a:solidFill>
                  <a:srgbClr val="0034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34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 году</a:t>
            </a:r>
            <a:endParaRPr lang="ru-RU" sz="2000" b="1" dirty="0">
              <a:solidFill>
                <a:srgbClr val="00348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429006"/>
            <a:ext cx="6400800" cy="942944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Лариса Геннадиевна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прогнозирования и мониторинга рынка труда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ЦОПП Ярославской области</a:t>
            </a:r>
          </a:p>
          <a:p>
            <a:pPr algn="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CB28CA8-E221-49D2-98FE-C4FE9DC4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214283" y="339502"/>
            <a:ext cx="172799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704D66B-F3F2-4EEA-887C-171458F1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4838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профессиональных образовательных организаций (ПОО), реализующих программы ПО, </a:t>
            </a:r>
            <a:b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годах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бъект 14">
            <a:extLst>
              <a:ext uri="{FF2B5EF4-FFF2-40B4-BE49-F238E27FC236}">
                <a16:creationId xmlns:a16="http://schemas.microsoft.com/office/drawing/2014/main" id="{1BA12DAE-5DF9-4C5A-8E6C-5D599C4D6164}"/>
              </a:ext>
            </a:extLst>
          </p:cNvPr>
          <p:cNvSpPr txBox="1">
            <a:spLocks/>
          </p:cNvSpPr>
          <p:nvPr/>
        </p:nvSpPr>
        <p:spPr>
          <a:xfrm>
            <a:off x="395536" y="1101973"/>
            <a:ext cx="8496944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indent="360000" algn="just">
              <a:lnSpc>
                <a:spcPct val="1000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количество ПОО ЯО, в которых реализуются только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профессионального обучения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составило 7 ПОО (в 2021 году – 5):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18737"/>
              </p:ext>
            </p:extLst>
          </p:nvPr>
        </p:nvGraphicFramePr>
        <p:xfrm>
          <a:off x="107504" y="1707654"/>
          <a:ext cx="4284000" cy="2694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№ </a:t>
                      </a:r>
                      <a:r>
                        <a:rPr lang="ru-RU" sz="11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 (всего ПОО ЯО - 33)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ГПОАУ ЯО «Ростовский колледж отраслевых технологий»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ГПОАУ ЯО «Рыбинский профессионально-педагогический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«Мышкинский политехнический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«Ярославский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электровозоремонтный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техникум»</a:t>
                      </a: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ГПОАУ ЯО «Угличский аграрно-политехнический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«Рыбинский транспортно-технологический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«Ярославский кадетский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93789"/>
              </p:ext>
            </p:extLst>
          </p:nvPr>
        </p:nvGraphicFramePr>
        <p:xfrm>
          <a:off x="4427984" y="1707654"/>
          <a:ext cx="4612824" cy="2694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 (всего ПОО ЯО – 28)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ГПОАУ ЯО «Ростовский колледж отраслевых технологий»</a:t>
                      </a: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ГПОАУ ЯО «Рыбинский профессионально-педагогический колледж»</a:t>
                      </a: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«Мышкинский политехнический колледж»</a:t>
                      </a: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«Ярославский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электровозоремонтный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техникум»</a:t>
                      </a: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«Гаврилов-Ямский политехнический колледж»</a:t>
                      </a:r>
                    </a:p>
                  </a:txBody>
                  <a:tcPr marL="360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0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профессиональных образовательных организаций (ПОО), реализующих программы ДПО, </a:t>
            </a:r>
            <a:b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годах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бъект 14">
            <a:extLst>
              <a:ext uri="{FF2B5EF4-FFF2-40B4-BE49-F238E27FC236}">
                <a16:creationId xmlns:a16="http://schemas.microsoft.com/office/drawing/2014/main" id="{1BA12DAE-5DF9-4C5A-8E6C-5D599C4D6164}"/>
              </a:ext>
            </a:extLst>
          </p:cNvPr>
          <p:cNvSpPr txBox="1">
            <a:spLocks/>
          </p:cNvSpPr>
          <p:nvPr/>
        </p:nvSpPr>
        <p:spPr>
          <a:xfrm>
            <a:off x="395536" y="1101973"/>
            <a:ext cx="8496944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indent="360000" algn="just">
              <a:lnSpc>
                <a:spcPct val="1000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количество ПОО ЯО, в которых реализуются только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профессионального образования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составило 7 ПОО (в 2021 году – 6):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072380"/>
              </p:ext>
            </p:extLst>
          </p:nvPr>
        </p:nvGraphicFramePr>
        <p:xfrm>
          <a:off x="251520" y="1779662"/>
          <a:ext cx="4320480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1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№ </a:t>
                      </a:r>
                      <a:r>
                        <a:rPr lang="ru-RU" sz="11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 (всего ПОО ЯО - 33)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ГПОАУ ЯО «Ярославский педагогический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«Пошехонский аграрно-политехнический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«Угличский индустриально-педагогический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«Ярославский колледж культуры»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«Великосельский аграрный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Symbol"/>
                          <a:cs typeface="Symbol"/>
                        </a:rPr>
                        <a:t>ГПОУ ЯО «Рыбинский полиграфический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ФГБОУ ПОО «Государственное училище (техникум) олимпийского резерва по хоккею»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44008" y="1779662"/>
          <a:ext cx="4289296" cy="2427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 (всего ПОО ЯО – 28)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ГПОАУ ЯО «Ярославский педагогический колледж»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«Пошехонский аграрно-политехнический колледж»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«Угличский индустриально-педагогический колледж»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ГПОУА ЯО «Рыбинский промышленно-экономический колледж»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«Ростовский педагогический колледж»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ГПОУ ЯО «Ярославский автомеханический колледж»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4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0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</a:t>
            </a:r>
            <a:b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реализации программ ПО и ДПО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4D5270A8-39AC-47E9-BDA6-59D528D9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4450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404E552-DA80-48D4-8F90-A68BD91E8399}"/>
              </a:ext>
            </a:extLst>
          </p:cNvPr>
          <p:cNvSpPr/>
          <p:nvPr/>
        </p:nvSpPr>
        <p:spPr>
          <a:xfrm>
            <a:off x="251520" y="2281159"/>
            <a:ext cx="4032000" cy="16560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33 (78,6%) профессиональных образовательных организациях Ярославской области программы профессионального обучения и дополнительного профессионального образования успешно реализуются, подготовка по этим программам актуальна и востребована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5270CCE-E1EC-41B2-A40A-6D670CED29A6}"/>
              </a:ext>
            </a:extLst>
          </p:cNvPr>
          <p:cNvSpPr/>
          <p:nvPr/>
        </p:nvSpPr>
        <p:spPr>
          <a:xfrm>
            <a:off x="4860032" y="2283718"/>
            <a:ext cx="4038706" cy="1656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количественного и качественного состава профессионально- квалификационной структуры подготовки кадров в системе СПО показал востребованность в подготовке по программам профессионального обучения лиц, ранее не имевших профессии рабочего или должности служащего, а по программам дополнительного профессионального образования – </a:t>
            </a:r>
            <a:r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подготовке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программам повышения квалификации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2BB7BDC8-46EE-4F50-B23F-4A8B37FF7D5A}"/>
              </a:ext>
            </a:extLst>
          </p:cNvPr>
          <p:cNvSpPr/>
          <p:nvPr/>
        </p:nvSpPr>
        <p:spPr>
          <a:xfrm>
            <a:off x="1852202" y="1438286"/>
            <a:ext cx="5904853" cy="334271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2C4D01C-21E9-4E7D-BA0E-D5BCE7ACF157}"/>
              </a:ext>
            </a:extLst>
          </p:cNvPr>
          <p:cNvCxnSpPr>
            <a:cxnSpLocks/>
          </p:cNvCxnSpPr>
          <p:nvPr/>
        </p:nvCxnSpPr>
        <p:spPr>
          <a:xfrm>
            <a:off x="5888539" y="1841515"/>
            <a:ext cx="339645" cy="421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49E535F-920F-44FB-9A63-BC7039AD0386}"/>
              </a:ext>
            </a:extLst>
          </p:cNvPr>
          <p:cNvCxnSpPr>
            <a:cxnSpLocks/>
          </p:cNvCxnSpPr>
          <p:nvPr/>
        </p:nvCxnSpPr>
        <p:spPr>
          <a:xfrm flipH="1">
            <a:off x="2672597" y="1847092"/>
            <a:ext cx="385977" cy="422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7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 rot="16200000">
            <a:off x="578426" y="-132628"/>
            <a:ext cx="0" cy="1043688"/>
          </a:xfrm>
          <a:prstGeom prst="line">
            <a:avLst/>
          </a:prstGeom>
          <a:ln w="38100">
            <a:solidFill>
              <a:srgbClr val="AD4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>
            <a:off x="1484000" y="1164730"/>
            <a:ext cx="0" cy="1043688"/>
          </a:xfrm>
          <a:prstGeom prst="line">
            <a:avLst/>
          </a:prstGeom>
          <a:ln w="38100">
            <a:solidFill>
              <a:srgbClr val="AD4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 flipV="1">
            <a:off x="2071670" y="785800"/>
            <a:ext cx="794" cy="38741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https://image.jimcdn.com/app/cms/image/transf/none/path/sfbf6f94e0f2b7089/image/i25f97efe47d85eea/version/1606742592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82781"/>
            <a:ext cx="1804908" cy="1099490"/>
          </a:xfrm>
          <a:prstGeom prst="rect">
            <a:avLst/>
          </a:prstGeom>
          <a:noFill/>
        </p:spPr>
      </p:pic>
      <p:pic>
        <p:nvPicPr>
          <p:cNvPr id="34" name="Picture 6" descr="https://ae01.alicdn.com/kf/HTB1EyfeXUvrK1RjSszfq6xJNVXaa.jpg"/>
          <p:cNvPicPr>
            <a:picLocks noChangeAspect="1" noChangeArrowheads="1"/>
          </p:cNvPicPr>
          <p:nvPr/>
        </p:nvPicPr>
        <p:blipFill>
          <a:blip r:embed="rId4" cstate="print"/>
          <a:srcRect b="37890"/>
          <a:stretch>
            <a:fillRect/>
          </a:stretch>
        </p:blipFill>
        <p:spPr bwMode="auto">
          <a:xfrm>
            <a:off x="142844" y="3250317"/>
            <a:ext cx="1797173" cy="1214446"/>
          </a:xfrm>
          <a:prstGeom prst="rect">
            <a:avLst/>
          </a:prstGeom>
          <a:noFill/>
        </p:spPr>
      </p:pic>
      <p:sp>
        <p:nvSpPr>
          <p:cNvPr id="33" name="Содержимое 6"/>
          <p:cNvSpPr>
            <a:spLocks noGrp="1"/>
          </p:cNvSpPr>
          <p:nvPr>
            <p:ph idx="1"/>
          </p:nvPr>
        </p:nvSpPr>
        <p:spPr>
          <a:xfrm>
            <a:off x="2238123" y="1500737"/>
            <a:ext cx="6635496" cy="218554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Ярославль, ул. Большие полянки, д.1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– Москалева Елена Евгеньевна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(4852) 60-74-25, 60-85-97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copp76@copp76.ru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F58A57E-A7AB-492B-8537-3DEE59FF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4531" t="45921" r="22188" b="49167"/>
          <a:stretch>
            <a:fillRect/>
          </a:stretch>
        </p:blipFill>
        <p:spPr bwMode="auto">
          <a:xfrm>
            <a:off x="-5070" y="4723852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69CBA71-976D-4C53-BF4B-2EB2F7D4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42844" y="503856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967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и участники мониторинга реализации программ профессионального обучения и дополнительного профессионального образования</a:t>
            </a:r>
            <a:endParaRPr lang="ru-RU" sz="16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843558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4D5270A8-39AC-47E9-BDA6-59D528D9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4450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B23864-2006-44A7-BEA3-15158E2A3882}"/>
              </a:ext>
            </a:extLst>
          </p:cNvPr>
          <p:cNvSpPr txBox="1"/>
          <p:nvPr/>
        </p:nvSpPr>
        <p:spPr>
          <a:xfrm>
            <a:off x="251521" y="1061323"/>
            <a:ext cx="8712968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indent="360000" algn="just">
              <a:lnSpc>
                <a:spcPct val="100000"/>
              </a:lnSpc>
              <a:defRPr sz="1050" b="1">
                <a:solidFill>
                  <a:srgbClr val="0034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Цель мониторинга</a:t>
            </a:r>
            <a:r>
              <a:rPr lang="ru-RU" sz="1200" b="0" dirty="0">
                <a:solidFill>
                  <a:schemeClr val="tx1"/>
                </a:solidFill>
              </a:rPr>
              <a:t>: определение актуального состояния профессионально-квалификационной структуры подготовки по программам профессионального обучения и дополнительного профессионального образования в профессиональных образовательных организациях Ярославской области.</a:t>
            </a:r>
            <a:endParaRPr lang="en-US" sz="12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6708300"/>
              </p:ext>
            </p:extLst>
          </p:nvPr>
        </p:nvGraphicFramePr>
        <p:xfrm>
          <a:off x="971600" y="1779662"/>
          <a:ext cx="7560000" cy="29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230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реализации программ профессионального обучения и дополнительного профессионального образования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092280" y="14916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SzPct val="160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Общее количество – </a:t>
            </a:r>
          </a:p>
          <a:p>
            <a:pPr algn="ctr">
              <a:buClr>
                <a:srgbClr val="C00000"/>
              </a:buClr>
              <a:buSzPct val="160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7632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01615026"/>
              </p:ext>
            </p:extLst>
          </p:nvPr>
        </p:nvGraphicFramePr>
        <p:xfrm>
          <a:off x="971600" y="1023574"/>
          <a:ext cx="7344816" cy="382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430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реализации программ профессионального обучения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092280" y="14916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SzPct val="160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Общее количество – </a:t>
            </a:r>
          </a:p>
          <a:p>
            <a:pPr algn="ctr">
              <a:buClr>
                <a:srgbClr val="C00000"/>
              </a:buClr>
              <a:buSzPct val="160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2518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55688814"/>
              </p:ext>
            </p:extLst>
          </p:nvPr>
        </p:nvGraphicFramePr>
        <p:xfrm>
          <a:off x="1043608" y="987573"/>
          <a:ext cx="7344816" cy="373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430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реализации программ профессионального обучения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092280" y="14916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SzPct val="160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Общее количество – </a:t>
            </a:r>
          </a:p>
          <a:p>
            <a:pPr algn="ctr">
              <a:buClr>
                <a:srgbClr val="C00000"/>
              </a:buClr>
              <a:buSzPct val="160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2518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905710"/>
              </p:ext>
            </p:extLst>
          </p:nvPr>
        </p:nvGraphicFramePr>
        <p:xfrm>
          <a:off x="1763688" y="1059582"/>
          <a:ext cx="5753100" cy="355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26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реализации программ дополнительного профессионального образования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092280" y="14916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SzPct val="160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Общее количество – </a:t>
            </a:r>
          </a:p>
          <a:p>
            <a:pPr algn="ctr">
              <a:buClr>
                <a:srgbClr val="C00000"/>
              </a:buClr>
              <a:buSzPct val="160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5114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22959315"/>
              </p:ext>
            </p:extLst>
          </p:nvPr>
        </p:nvGraphicFramePr>
        <p:xfrm>
          <a:off x="1115616" y="987574"/>
          <a:ext cx="7010400" cy="370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430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реализации программ дополнительного профессионального образования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092280" y="14916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SzPct val="160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Общее количество – </a:t>
            </a:r>
          </a:p>
          <a:p>
            <a:pPr algn="ctr">
              <a:buClr>
                <a:srgbClr val="C00000"/>
              </a:buClr>
              <a:buSzPct val="160000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5114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125927"/>
              </p:ext>
            </p:extLst>
          </p:nvPr>
        </p:nvGraphicFramePr>
        <p:xfrm>
          <a:off x="1403648" y="1023574"/>
          <a:ext cx="6192688" cy="351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957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1470"/>
            <a:ext cx="6912768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профессионального обучения и дополнительного профессионального образования в 2020-2022 годах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5941919"/>
              </p:ext>
            </p:extLst>
          </p:nvPr>
        </p:nvGraphicFramePr>
        <p:xfrm>
          <a:off x="1043608" y="1779662"/>
          <a:ext cx="7272808" cy="289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ая со стрелкой 12"/>
          <p:cNvSpPr/>
          <p:nvPr/>
        </p:nvSpPr>
        <p:spPr>
          <a:xfrm>
            <a:off x="2195736" y="2232417"/>
            <a:ext cx="0" cy="46800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TextBox 1"/>
          <p:cNvSpPr txBox="1"/>
          <p:nvPr/>
        </p:nvSpPr>
        <p:spPr>
          <a:xfrm rot="5400000">
            <a:off x="5436096" y="2057278"/>
            <a:ext cx="360040" cy="648072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3277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75,2%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Объект 14">
            <a:extLst>
              <a:ext uri="{FF2B5EF4-FFF2-40B4-BE49-F238E27FC236}">
                <a16:creationId xmlns:a16="http://schemas.microsoft.com/office/drawing/2014/main" id="{1BA12DAE-5DF9-4C5A-8E6C-5D599C4D6164}"/>
              </a:ext>
            </a:extLst>
          </p:cNvPr>
          <p:cNvSpPr txBox="1">
            <a:spLocks/>
          </p:cNvSpPr>
          <p:nvPr/>
        </p:nvSpPr>
        <p:spPr>
          <a:xfrm>
            <a:off x="395536" y="1059582"/>
            <a:ext cx="849694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indent="360000" algn="just">
              <a:lnSpc>
                <a:spcPct val="1000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анализируемом периоде наблюдается тенденция к увеличению количества слушателей, прошедших обучение по программам непрерывного образования (дополнительным образовательным программам и программам профессионального обучения).</a:t>
            </a:r>
          </a:p>
        </p:txBody>
      </p:sp>
      <p:sp>
        <p:nvSpPr>
          <p:cNvPr id="20" name="TextBox 1"/>
          <p:cNvSpPr txBox="1"/>
          <p:nvPr/>
        </p:nvSpPr>
        <p:spPr>
          <a:xfrm rot="5400000">
            <a:off x="2441228" y="2104773"/>
            <a:ext cx="373112" cy="684076"/>
          </a:xfrm>
          <a:prstGeom prst="rect">
            <a:avLst/>
          </a:prstGeom>
        </p:spPr>
        <p:txBody>
          <a:bodyPr vert="vert270"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1662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27,8%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430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D7925A2-CC2C-43B8-9EE3-E38F8352B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64" t="26737" r="20844" b="18381"/>
          <a:stretch>
            <a:fillRect/>
          </a:stretch>
        </p:blipFill>
        <p:spPr bwMode="auto">
          <a:xfrm>
            <a:off x="179511" y="87574"/>
            <a:ext cx="17279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8A4E1E0-9D60-47AD-A950-88FE8629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1470"/>
            <a:ext cx="7380312" cy="79878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профессиональных образовательных организаций (ПОО) не реализующих программы ПО и ДПО, </a:t>
            </a:r>
            <a:b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годах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B026B3C-35BC-4923-8E31-049F16F70BC8}"/>
              </a:ext>
            </a:extLst>
          </p:cNvPr>
          <p:cNvCxnSpPr>
            <a:cxnSpLocks/>
          </p:cNvCxnSpPr>
          <p:nvPr/>
        </p:nvCxnSpPr>
        <p:spPr>
          <a:xfrm>
            <a:off x="2051720" y="915566"/>
            <a:ext cx="684701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1080DFAF-3D00-4F32-8168-13137565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4531" t="45921" r="22188" b="49167"/>
          <a:stretch>
            <a:fillRect/>
          </a:stretch>
        </p:blipFill>
        <p:spPr bwMode="auto">
          <a:xfrm>
            <a:off x="0" y="4718287"/>
            <a:ext cx="9149070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бъект 14">
            <a:extLst>
              <a:ext uri="{FF2B5EF4-FFF2-40B4-BE49-F238E27FC236}">
                <a16:creationId xmlns:a16="http://schemas.microsoft.com/office/drawing/2014/main" id="{1BA12DAE-5DF9-4C5A-8E6C-5D599C4D6164}"/>
              </a:ext>
            </a:extLst>
          </p:cNvPr>
          <p:cNvSpPr txBox="1">
            <a:spLocks/>
          </p:cNvSpPr>
          <p:nvPr/>
        </p:nvSpPr>
        <p:spPr>
          <a:xfrm>
            <a:off x="395536" y="1059582"/>
            <a:ext cx="8496944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indent="360000" algn="just">
              <a:lnSpc>
                <a:spcPct val="1000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количество ПОО ЯО, в которых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реализуется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 программам профессионального обучения и дополнительного профессионального образования, составило 9 ПОО (в 2021 году – 5):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34838"/>
              </p:ext>
            </p:extLst>
          </p:nvPr>
        </p:nvGraphicFramePr>
        <p:xfrm>
          <a:off x="71499" y="1707654"/>
          <a:ext cx="4140461" cy="2785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№ </a:t>
                      </a:r>
                      <a:r>
                        <a:rPr lang="ru-RU" sz="11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 (всего ПОО ЯО - 33)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ГПОАУ «Ярославский колледж гостиничного и строительного сервиса»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Тутаевский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«Ярославское музыкальное училище (колледж) имени Л.В. Собинова»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«Ярославское художественное училище»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«Гаврилов-Ямский политехнический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ПОО (ЧУ) «Рыбинский колледж 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МУБиНТ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ПОЧУ «Ярославский техникум управления»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ПОЧУ «Ярославский технологический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ЧПОУ Колледж «Добрая школа на 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Сольбе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8329"/>
              </p:ext>
            </p:extLst>
          </p:nvPr>
        </p:nvGraphicFramePr>
        <p:xfrm>
          <a:off x="4283968" y="1707654"/>
          <a:ext cx="4814248" cy="2796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 (всего ПОО ЯО – 28)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" marR="5379" marT="53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ГПОАУ «Ярославский колледж гостиничного и строительного сервиса»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Тутаевский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«Великосельский аграрный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«Рыбинский лесотехнический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ГПОУ ЯО «Ярославский кадетский колледж»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4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4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4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4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379" marT="537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09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8776</TotalTime>
  <Words>1092</Words>
  <Application>Microsoft Office PowerPoint</Application>
  <PresentationFormat>Экран (16:9)</PresentationFormat>
  <Paragraphs>196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Мониторинг реализации программ профессионального обучения и дополнительного профессионального образования в профессиональных образовательных организациях, расположенных на территории Ярославской области,  в 2022 году</vt:lpstr>
      <vt:lpstr>Цель и участники мониторинга реализации программ профессионального обучения и дополнительного профессионального образования</vt:lpstr>
      <vt:lpstr>Результаты мониторинга реализации программ профессионального обучения и дополнительного профессионального образования</vt:lpstr>
      <vt:lpstr>Результаты мониторинга реализации программ профессионального обучения</vt:lpstr>
      <vt:lpstr>Результаты мониторинга реализации программ профессионального обучения</vt:lpstr>
      <vt:lpstr>Результаты мониторинга реализации программ дополнительного профессионального образования</vt:lpstr>
      <vt:lpstr>Результаты мониторинга реализации программ дополнительного профессионального образования</vt:lpstr>
      <vt:lpstr>Динамика профессионального обучения и дополнительного профессионального образования в 2020-2022 годах</vt:lpstr>
      <vt:lpstr>Перечень профессиональных образовательных организаций (ПОО) не реализующих программы ПО и ДПО,  в 2021-2022 годах</vt:lpstr>
      <vt:lpstr>Перечень профессиональных образовательных организаций (ПОО), реализующих программы ПО,  в 2021-2022 годах</vt:lpstr>
      <vt:lpstr>Перечень профессиональных образовательных организаций (ПОО), реализующих программы ДПО,  в 2021-2022 годах</vt:lpstr>
      <vt:lpstr>Выводы по результатам  мониторинга реализации программ ПО и ДПО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Лариса Геннадьевна Королева</cp:lastModifiedBy>
  <cp:revision>1247</cp:revision>
  <cp:lastPrinted>2022-02-08T06:53:41Z</cp:lastPrinted>
  <dcterms:created xsi:type="dcterms:W3CDTF">2019-12-25T08:36:42Z</dcterms:created>
  <dcterms:modified xsi:type="dcterms:W3CDTF">2023-04-25T06:35:31Z</dcterms:modified>
</cp:coreProperties>
</file>